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89076" y="5085184"/>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Anvendelse af </a:t>
            </a:r>
            <a:r>
              <a:rPr lang="da-DK" sz="3200" b="1" dirty="0" err="1">
                <a:solidFill>
                  <a:schemeClr val="tx2">
                    <a:lumMod val="50000"/>
                  </a:schemeClr>
                </a:solidFill>
                <a:latin typeface="Mari" panose="020B0506040000020004" pitchFamily="34" charset="0"/>
              </a:rPr>
              <a:t>MinSP</a:t>
            </a:r>
            <a:r>
              <a:rPr lang="da-DK" sz="3200" b="1" dirty="0">
                <a:solidFill>
                  <a:schemeClr val="tx2">
                    <a:lumMod val="50000"/>
                  </a:schemeClr>
                </a:solidFill>
                <a:latin typeface="Mari" panose="020B0506040000020004" pitchFamily="34" charset="0"/>
              </a:rPr>
              <a:t> til at skabe sammenhængende forløb for gravide med diabetes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Vicechefjordmoder</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Sissel </a:t>
                </a:r>
                <a:r>
                  <a:rPr lang="da-DK" sz="1400" dirty="0" err="1">
                    <a:solidFill>
                      <a:srgbClr val="323232"/>
                    </a:solidFill>
                    <a:latin typeface="Mari Book" panose="020B0000000000000000" pitchFamily="34" charset="0"/>
                  </a:rPr>
                  <a:t>Kamman</a:t>
                </a:r>
                <a:endParaRPr lang="da-DK" sz="1400" dirty="0">
                  <a:solidFill>
                    <a:srgbClr val="323232"/>
                  </a:solidFill>
                  <a:latin typeface="Mari Book" panose="020B0000000000000000" pitchFamily="34" charset="0"/>
                </a:endParaRP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801566"/>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Amager og Hvidovre Hospital</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Gynækologisk Obstetrisk Afdeling og Afdeling for Medicinske Sygdomme</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992381"/>
            <a:ext cx="7896498" cy="4696157"/>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Tæt tværfagligt samarbejde hvor der arbejdes fokuseret med ibrugtagning af </a:t>
            </a:r>
            <a:r>
              <a:rPr lang="da-DK" sz="1600" dirty="0" err="1">
                <a:latin typeface="Mari Book" pitchFamily="34" charset="0"/>
              </a:rPr>
              <a:t>funktionaliteterne</a:t>
            </a:r>
            <a:r>
              <a:rPr lang="da-DK" sz="1600" dirty="0">
                <a:latin typeface="Mari Book" pitchFamily="34" charset="0"/>
              </a:rPr>
              <a:t> i </a:t>
            </a:r>
            <a:r>
              <a:rPr lang="da-DK" sz="1600" dirty="0" err="1">
                <a:latin typeface="Mari Book" pitchFamily="34" charset="0"/>
              </a:rPr>
              <a:t>MinSP</a:t>
            </a:r>
            <a:r>
              <a:rPr lang="da-DK" sz="1600" dirty="0">
                <a:latin typeface="Mari Book" pitchFamily="34" charset="0"/>
              </a:rPr>
              <a:t> på tværs af afdelingerne med formål om at sikre sammenhæng i forløbene hos gravide med diabetes.</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Der er et stort fokus på at få de administrative opgaver </a:t>
            </a:r>
            <a:r>
              <a:rPr lang="da-DK" sz="1600" dirty="0">
                <a:effectLst/>
                <a:latin typeface="Mari Book" panose="020B0000000000000000" pitchFamily="34" charset="0"/>
                <a:ea typeface="Calibri" panose="020F0502020204030204" pitchFamily="34" charset="0"/>
                <a:cs typeface="Times New Roman" panose="02020603050405020304" pitchFamily="18" charset="0"/>
              </a:rPr>
              <a:t>til at understøtte de kliniske arbejdsgange på systematisk vis</a:t>
            </a:r>
            <a:r>
              <a:rPr lang="da-DK"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lnSpc>
                <a:spcPts val="1920"/>
              </a:lnSpc>
              <a:spcBef>
                <a:spcPts val="600"/>
              </a:spcBef>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Resultatet er, at forløbene tager udgangspunkt i den enkelte patient netop fordi den digitale understøttelse gør, at afdelingerne smelter sammen fordi data og informationer om patienten nemt kan deles mellem det kliniske personale, der ser og behandler </a:t>
            </a:r>
            <a:r>
              <a:rPr lang="da-DK" sz="1600">
                <a:effectLst/>
                <a:latin typeface="Mari Book" panose="020B0000000000000000" pitchFamily="34" charset="0"/>
                <a:ea typeface="Calibri" panose="020F0502020204030204" pitchFamily="34" charset="0"/>
                <a:cs typeface="Times New Roman" panose="02020603050405020304" pitchFamily="18" charset="0"/>
              </a:rPr>
              <a:t>patienten.</a:t>
            </a:r>
          </a:p>
          <a:p>
            <a:pPr marL="285750" indent="-285750">
              <a:lnSpc>
                <a:spcPts val="1920"/>
              </a:lnSpc>
              <a:spcBef>
                <a:spcPts val="600"/>
              </a:spcBef>
              <a:buFont typeface="Arial" panose="020B0604020202020204" pitchFamily="34" charset="0"/>
              <a:buChar char="•"/>
            </a:pPr>
            <a:r>
              <a:rPr lang="da-DK" sz="1600">
                <a:effectLst/>
                <a:latin typeface="Mari Book" panose="020B0000000000000000" pitchFamily="34" charset="0"/>
                <a:ea typeface="Calibri" panose="020F0502020204030204" pitchFamily="34" charset="0"/>
                <a:cs typeface="Times New Roman" panose="02020603050405020304" pitchFamily="18" charset="0"/>
              </a:rPr>
              <a:t>Det </a:t>
            </a:r>
            <a:r>
              <a:rPr lang="da-DK" sz="1600" dirty="0">
                <a:effectLst/>
                <a:latin typeface="Mari Book" panose="020B0000000000000000" pitchFamily="34" charset="0"/>
                <a:ea typeface="Calibri" panose="020F0502020204030204" pitchFamily="34" charset="0"/>
                <a:cs typeface="Times New Roman" panose="02020603050405020304" pitchFamily="18" charset="0"/>
              </a:rPr>
              <a:t>er med til at spare tid og sikrer dermed god ressourceudnyttelse samt et trygt og informativt forløb for både patient og klinisk personale.</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Det skaber værdi for patienten at kunne foretage målinger hjemmefra, at kunne kommunikere skriftligt med personalet og fleksibilitet ift. fremmøde ved brug af videokonsultationer, da det er tids- og ressourcebesparende.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Samtidig giver det værdi, at forløbene bedre kan tage udgangspunkt i patienternes hverdagsliv og behov, da der gennem </a:t>
            </a:r>
            <a:r>
              <a:rPr lang="da-DK" sz="1600" dirty="0" err="1">
                <a:latin typeface="Mari Book" pitchFamily="34" charset="0"/>
              </a:rPr>
              <a:t>MinSP-funktionaliteterne</a:t>
            </a:r>
            <a:r>
              <a:rPr lang="da-DK" sz="1600" dirty="0">
                <a:latin typeface="Mari Book" pitchFamily="34" charset="0"/>
              </a:rPr>
              <a:t> gives mulighed for at patienterne selv kan definere, hvad der er vigtigt for dem i deres forløb.</a:t>
            </a:r>
          </a:p>
          <a:p>
            <a:pPr>
              <a:lnSpc>
                <a:spcPts val="1920"/>
              </a:lnSpc>
              <a:spcBef>
                <a:spcPts val="600"/>
              </a:spcBef>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123ADA40-1857-4344-AB26-21F6B19EFA45}"/>
</file>

<file path=customXml/itemProps2.xml><?xml version="1.0" encoding="utf-8"?>
<ds:datastoreItem xmlns:ds="http://schemas.openxmlformats.org/officeDocument/2006/customXml" ds:itemID="{4538A6B7-8D5F-48A7-8230-C279E454A508}"/>
</file>

<file path=customXml/itemProps3.xml><?xml version="1.0" encoding="utf-8"?>
<ds:datastoreItem xmlns:ds="http://schemas.openxmlformats.org/officeDocument/2006/customXml" ds:itemID="{8B7C8FC3-ECBE-4510-89E8-C9E88D4C15BE}"/>
</file>

<file path=customXml/itemProps4.xml><?xml version="1.0" encoding="utf-8"?>
<ds:datastoreItem xmlns:ds="http://schemas.openxmlformats.org/officeDocument/2006/customXml" ds:itemID="{19FDAE2B-096F-4777-8D57-27A5CBC879C4}"/>
</file>

<file path=docProps/app.xml><?xml version="1.0" encoding="utf-8"?>
<Properties xmlns="http://schemas.openxmlformats.org/officeDocument/2006/extended-properties" xmlns:vt="http://schemas.openxmlformats.org/officeDocument/2006/docPropsVTypes">
  <TotalTime>25811</TotalTime>
  <Words>234</Words>
  <Application>Microsoft Office PowerPoint</Application>
  <PresentationFormat>Skærmshow (4:3)</PresentationFormat>
  <Paragraphs>17</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2024-03-25T13:00:12Z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